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7" r:id="rId2"/>
    <p:sldId id="267" r:id="rId3"/>
    <p:sldId id="286" r:id="rId4"/>
    <p:sldId id="287" r:id="rId5"/>
    <p:sldId id="303" r:id="rId6"/>
    <p:sldId id="308" r:id="rId7"/>
    <p:sldId id="324" r:id="rId8"/>
    <p:sldId id="309" r:id="rId9"/>
    <p:sldId id="310" r:id="rId10"/>
    <p:sldId id="325" r:id="rId11"/>
    <p:sldId id="311" r:id="rId12"/>
    <p:sldId id="312" r:id="rId13"/>
    <p:sldId id="313" r:id="rId14"/>
    <p:sldId id="314" r:id="rId15"/>
    <p:sldId id="315" r:id="rId16"/>
    <p:sldId id="326" r:id="rId17"/>
    <p:sldId id="327" r:id="rId18"/>
    <p:sldId id="328" r:id="rId19"/>
    <p:sldId id="304" r:id="rId20"/>
    <p:sldId id="329" r:id="rId21"/>
    <p:sldId id="330" r:id="rId22"/>
    <p:sldId id="331" r:id="rId23"/>
    <p:sldId id="332" r:id="rId24"/>
    <p:sldId id="333" r:id="rId25"/>
  </p:sldIdLst>
  <p:sldSz cx="12192000" cy="6858000"/>
  <p:notesSz cx="6858000" cy="9144000"/>
  <p:embeddedFontLst>
    <p:embeddedFont>
      <p:font typeface="Adobe 고딕 Std B" panose="020B0800000000000000" pitchFamily="34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EA305-B9D4-4982-9856-32657DF84B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29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14"/>
            <a:ext cx="9144000" cy="2158516"/>
          </a:xfrm>
        </p:spPr>
        <p:txBody>
          <a:bodyPr>
            <a:normAutofit/>
          </a:bodyPr>
          <a:lstStyle/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조건문과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세션장</a:t>
            </a:r>
            <a:r>
              <a:rPr lang="en-US" altLang="ko-KR" sz="18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8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최지현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이승환</a:t>
            </a:r>
            <a:endParaRPr lang="en-US" altLang="ko-KR" sz="1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#2 – if ~ else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6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770250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코드의 사례를 통해 살펴 봅시다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5124490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7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709930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num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입력될 경우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“10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를 출력합니다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1D54910-CD79-4DBE-9C9C-77BEA12A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02" y="1986000"/>
            <a:ext cx="5398893" cy="2724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3D6AC-E537-4963-8E1B-EF552797C893}"/>
              </a:ext>
            </a:extLst>
          </p:cNvPr>
          <p:cNvGrpSpPr/>
          <p:nvPr/>
        </p:nvGrpSpPr>
        <p:grpSpPr>
          <a:xfrm>
            <a:off x="607853" y="5632124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8BAB2F91-98B1-43CB-8F6B-02445184BE3C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DA05F616-CBD4-410A-B120-34FC32154AC7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8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9C0BAB31-8958-4294-93BA-B780888D87CF}"/>
                </a:ext>
              </a:extLst>
            </p:cNvPr>
            <p:cNvSpPr/>
            <p:nvPr/>
          </p:nvSpPr>
          <p:spPr>
            <a:xfrm>
              <a:off x="1439302" y="1834788"/>
              <a:ext cx="548450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num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외의 숫자가 입력될 경우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’10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외의 다른 숫자입니다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.”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31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93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#3 – 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다중 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if ~ else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043578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~ else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양자택일이라고 한다면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~ else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문은 삼자택일 또는 그 이상 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023609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097448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약식 코드를 통해서 보면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6DB41C5-81C1-4C75-B222-16E3136B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7" y="1948241"/>
            <a:ext cx="5219015" cy="196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DF6A8-138B-40FF-959E-5BDA5338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3" y="4541053"/>
            <a:ext cx="5643837" cy="21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93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#3 – 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다중 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if ~ else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15309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얼큰한 게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땡기면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짬뽕을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밥이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땡기면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볶음밥을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이도 저도 아니면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짜장면을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948077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933849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셋 중 하나를 시키고 탕수육도 시킵니다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2" y="2543778"/>
            <a:ext cx="6038850" cy="148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2" y="4164258"/>
            <a:ext cx="6147466" cy="24978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675" y="2553328"/>
            <a:ext cx="2957004" cy="4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7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93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비교 연산자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73073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조건문에서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조건 제시할 때 반드시 알아야 할 비교 연산자 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948077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43309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좌우를 비교하여 참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거짓을 판별하도록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741746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73002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구체적인 종류는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2" y="5271247"/>
            <a:ext cx="7596969" cy="117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3859E6-69B2-43C2-8950-0972A5B1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0" y="2500588"/>
            <a:ext cx="7731799" cy="1837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33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93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 연산자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94230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 값을 통해서 참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거짓을 반환합니다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948077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73002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구체적인 종류는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3" y="2522437"/>
            <a:ext cx="5914818" cy="1318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101805"/>
            <a:ext cx="6942127" cy="462840"/>
            <a:chOff x="1080916" y="1753161"/>
            <a:chExt cx="7319190" cy="462840"/>
          </a:xfrm>
          <a:noFill/>
        </p:grpSpPr>
        <p:sp>
          <p:nvSpPr>
            <p:cNvPr id="27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8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99724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양 쪽이 모두 참일 경우에만 참값을 반환합니다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F6CE5A-6008-4467-9799-01C3BF2CF5DE}"/>
              </a:ext>
            </a:extLst>
          </p:cNvPr>
          <p:cNvGrpSpPr/>
          <p:nvPr/>
        </p:nvGrpSpPr>
        <p:grpSpPr>
          <a:xfrm>
            <a:off x="601276" y="4621106"/>
            <a:ext cx="6942127" cy="462840"/>
            <a:chOff x="1080916" y="1753161"/>
            <a:chExt cx="7319190" cy="462840"/>
          </a:xfrm>
          <a:noFill/>
        </p:grpSpPr>
        <p:sp>
          <p:nvSpPr>
            <p:cNvPr id="21" name="Shape 148">
              <a:extLst>
                <a:ext uri="{FF2B5EF4-FFF2-40B4-BE49-F238E27FC236}">
                  <a16:creationId xmlns:a16="http://schemas.microsoft.com/office/drawing/2014/main" id="{0EE2B43C-FF83-4058-84A7-2565A5841376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5" name="Shape 149">
              <a:extLst>
                <a:ext uri="{FF2B5EF4-FFF2-40B4-BE49-F238E27FC236}">
                  <a16:creationId xmlns:a16="http://schemas.microsoft.com/office/drawing/2014/main" id="{4E313916-8A82-4A0C-A833-2B827FC7B8A5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07725BC3-4F44-4F48-803F-BD05C011A3FA}"/>
                </a:ext>
              </a:extLst>
            </p:cNvPr>
            <p:cNvSpPr/>
            <p:nvPr/>
          </p:nvSpPr>
          <p:spPr>
            <a:xfrm>
              <a:off x="1439302" y="1834788"/>
              <a:ext cx="3732239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OR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양 쪽 중 하나라도 참이면 참값을 반환합니다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93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논리 연산자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8400" y="1429200"/>
            <a:ext cx="6942127" cy="462840"/>
            <a:chOff x="1080916" y="1753161"/>
            <a:chExt cx="7319190" cy="462840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40504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NOT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기존 값을 반대로 변환하여 반환합니다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5C49CE9-669D-4A17-8982-07118925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40" y="2000769"/>
            <a:ext cx="4934625" cy="19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1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704792"/>
            <a:ext cx="10936528" cy="647506"/>
            <a:chOff x="1080916" y="1660829"/>
            <a:chExt cx="11530546" cy="647506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1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27523" y="1796316"/>
              <a:ext cx="10883939" cy="38589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dirty="0"/>
                <a:t> 대부분의 프로그래밍 언어에서는 반복되는 작업을 간단하게 처리하기 위해 반복문이라는 기능을 사용 합니다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2892689"/>
            <a:ext cx="6942127" cy="647506"/>
            <a:chOff x="1080916" y="1660829"/>
            <a:chExt cx="7319190" cy="647506"/>
          </a:xfrm>
          <a:noFill/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2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17591" y="1788622"/>
              <a:ext cx="5525741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/>
                <a:t>반복 및 정지 조건을 자유자재로 제어할 수 있습니다</a:t>
              </a:r>
              <a:r>
                <a:rPr lang="en-US" altLang="ko-KR" sz="2000" dirty="0"/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0" y="4277744"/>
            <a:ext cx="8318250" cy="647506"/>
            <a:chOff x="1080916" y="1660829"/>
            <a:chExt cx="8770054" cy="647506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3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07651" y="1788622"/>
              <a:ext cx="8143319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조건문의 종류에는 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for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2. while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3. </a:t>
              </a:r>
              <a:r>
                <a:rPr lang="en-US" altLang="ko-KR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do~while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 등이 있습니다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02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03382"/>
            <a:ext cx="6942127" cy="524396"/>
            <a:chOff x="1080916" y="1727066"/>
            <a:chExt cx="7319190" cy="524396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no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98655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56675" y="1727066"/>
              <a:ext cx="5387021" cy="52439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Ex)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동작을 반복하고 싶을 때 반복문을 사용합니다</a:t>
              </a:r>
            </a:p>
            <a:p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C0F0905-2956-422C-968F-C03656F6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98" y="2149539"/>
            <a:ext cx="2790825" cy="34096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946B2C-4CB0-4188-BD59-6A53A8B3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07" y="2780249"/>
            <a:ext cx="2778734" cy="179863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15A9B8E-D21B-47BD-BB65-E36A830BD517}"/>
              </a:ext>
            </a:extLst>
          </p:cNvPr>
          <p:cNvSpPr/>
          <p:nvPr/>
        </p:nvSpPr>
        <p:spPr>
          <a:xfrm>
            <a:off x="4901938" y="3254604"/>
            <a:ext cx="1046375" cy="348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 – for</a:t>
            </a:r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ko-KR" altLang="en-US" sz="2800" dirty="0">
              <a:solidFill>
                <a:srgbClr val="2D3C5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 dirty="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07836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간단한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반복문에 대해서 알아보도록 하겠습니다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940769"/>
            <a:ext cx="6942127" cy="462840"/>
            <a:chOff x="1080916" y="1753161"/>
            <a:chExt cx="7319190" cy="462840"/>
          </a:xfrm>
          <a:noFill/>
        </p:grpSpPr>
        <p:sp>
          <p:nvSpPr>
            <p:cNvPr id="14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33239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반복문은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초기식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증감식과 반복할 코드들로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구성되어있습니다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2530050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93910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조건식이 참일 동안 중괄호 안의 구문들이 실행됩니다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8F6A3D1-424B-49F8-9F76-D93681B6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2" y="3086685"/>
            <a:ext cx="7139393" cy="35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7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#2– for</a:t>
            </a:r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ko-KR" altLang="en-US" sz="2800" dirty="0">
              <a:solidFill>
                <a:srgbClr val="2D3C5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83672"/>
            <a:ext cx="7335962" cy="462840"/>
            <a:chOff x="1080916" y="1753161"/>
            <a:chExt cx="7734416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7376030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처음에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초기식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초기화 이후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 검사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중괄호속 코드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변화식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순서로 진행됩니다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8F6A3D1-424B-49F8-9F76-D93681B6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37" y="2623117"/>
            <a:ext cx="5453986" cy="26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8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조건문과 </a:t>
            </a:r>
            <a:r>
              <a:rPr lang="ko-KR" altLang="en-US" sz="2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ko-KR" altLang="en-US" sz="2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학습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931034"/>
            <a:ext cx="5698427" cy="647506"/>
            <a:chOff x="1080916" y="1660829"/>
            <a:chExt cx="6007939" cy="647506"/>
          </a:xfrm>
        </p:grpSpPr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01</a:t>
              </a: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17586" y="1788622"/>
              <a:ext cx="5371269" cy="40128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조건문과 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반복문에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대해 다뤄 보도록 하겠습니다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3175493"/>
            <a:ext cx="8661286" cy="647506"/>
            <a:chOff x="1080916" y="1660829"/>
            <a:chExt cx="9131725" cy="647506"/>
          </a:xfrm>
        </p:grpSpPr>
        <p:sp>
          <p:nvSpPr>
            <p:cNvPr id="11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no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 dirty="0"/>
            </a:p>
          </p:txBody>
        </p:sp>
        <p:sp>
          <p:nvSpPr>
            <p:cNvPr id="1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2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1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657955" y="1788622"/>
              <a:ext cx="8554686" cy="401285"/>
            </a:xfrm>
            <a:prstGeom prst="rect">
              <a:avLst/>
            </a:prstGeom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조건문과 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반복문은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뿐 아니라 모든 프로그래밍 언어에 있어 가장 중요합니다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4410534"/>
            <a:ext cx="9915420" cy="647506"/>
            <a:chOff x="1080916" y="1660829"/>
            <a:chExt cx="10453978" cy="647506"/>
          </a:xfrm>
          <a:noFill/>
        </p:grpSpPr>
        <p:sp>
          <p:nvSpPr>
            <p:cNvPr id="17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18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3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19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27528" y="1788622"/>
              <a:ext cx="9807366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프로그램이 조건문과 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반복문을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통해 </a:t>
              </a:r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로직이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만들어지고 코드가 작성되기 때문입니다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00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 –for </a:t>
            </a:r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endParaRPr lang="ko-KR" altLang="en-US" sz="2800" dirty="0">
              <a:solidFill>
                <a:srgbClr val="2D3C5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 dirty="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60665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코드 사례를 통해 살펴 봅시다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4983426"/>
            <a:ext cx="6942127" cy="462840"/>
            <a:chOff x="1080916" y="1753161"/>
            <a:chExt cx="7319190" cy="462840"/>
          </a:xfrm>
          <a:noFill/>
        </p:grpSpPr>
        <p:sp>
          <p:nvSpPr>
            <p:cNvPr id="14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6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60059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에서는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까지의 숫자가 줄 바꿈을 두고 출력됩니다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56F3C0-E021-4847-9DD5-733073776C20}"/>
              </a:ext>
            </a:extLst>
          </p:cNvPr>
          <p:cNvGrpSpPr/>
          <p:nvPr/>
        </p:nvGrpSpPr>
        <p:grpSpPr>
          <a:xfrm>
            <a:off x="607852" y="5504213"/>
            <a:ext cx="9586578" cy="462840"/>
            <a:chOff x="1080916" y="1753161"/>
            <a:chExt cx="10107272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8A6C55CF-5140-46EA-9376-32ADD141D2A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D9E8B2AC-004F-4E4D-AA3C-CC3046E274E5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7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1893A11C-4C44-4AB0-ACC9-061228E7CE15}"/>
                </a:ext>
              </a:extLst>
            </p:cNvPr>
            <p:cNvSpPr/>
            <p:nvPr/>
          </p:nvSpPr>
          <p:spPr>
            <a:xfrm>
              <a:off x="1439302" y="1834788"/>
              <a:ext cx="9748886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에서는 숫자를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하나입력해주세요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문구가 뜨면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숫자를 하나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입력받고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n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개수만큼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출력되고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줄바꿈이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이루어집니다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38AF43-7C34-41AE-9F01-0148E212E4A2}"/>
              </a:ext>
            </a:extLst>
          </p:cNvPr>
          <p:cNvGrpSpPr/>
          <p:nvPr/>
        </p:nvGrpSpPr>
        <p:grpSpPr>
          <a:xfrm>
            <a:off x="602378" y="6024994"/>
            <a:ext cx="10153080" cy="462840"/>
            <a:chOff x="1080916" y="1753161"/>
            <a:chExt cx="10704542" cy="462840"/>
          </a:xfrm>
          <a:noFill/>
        </p:grpSpPr>
        <p:sp>
          <p:nvSpPr>
            <p:cNvPr id="23" name="Shape 148">
              <a:extLst>
                <a:ext uri="{FF2B5EF4-FFF2-40B4-BE49-F238E27FC236}">
                  <a16:creationId xmlns:a16="http://schemas.microsoft.com/office/drawing/2014/main" id="{7F3341D4-149C-4CB8-A801-4D99780504A0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4" name="Shape 149">
              <a:extLst>
                <a:ext uri="{FF2B5EF4-FFF2-40B4-BE49-F238E27FC236}">
                  <a16:creationId xmlns:a16="http://schemas.microsoft.com/office/drawing/2014/main" id="{FC914030-8D44-40EA-A804-327C9116A6A2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8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Shape 150">
              <a:extLst>
                <a:ext uri="{FF2B5EF4-FFF2-40B4-BE49-F238E27FC236}">
                  <a16:creationId xmlns:a16="http://schemas.microsoft.com/office/drawing/2014/main" id="{8B522DD3-9640-43DA-90CD-9EDA0C6D02A6}"/>
                </a:ext>
              </a:extLst>
            </p:cNvPr>
            <p:cNvSpPr/>
            <p:nvPr/>
          </p:nvSpPr>
          <p:spPr>
            <a:xfrm>
              <a:off x="1439302" y="1834788"/>
              <a:ext cx="10346156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에서는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숫자를 하나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입력받고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입력받은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숫자와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까지의 숫자가 하나씩 곱해져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까지의 배수가 출력됩니다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.(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구구단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F6815D4-263F-4045-A8B0-A58467EF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8" y="2113817"/>
            <a:ext cx="3279693" cy="20673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1F078E-FC97-4710-B041-909870EA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41" y="2137583"/>
            <a:ext cx="3350879" cy="206735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61AE53-3C26-45EC-8561-9FF5F7CE5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505" y="2145710"/>
            <a:ext cx="3964906" cy="2067355"/>
          </a:xfrm>
          <a:prstGeom prst="rect">
            <a:avLst/>
          </a:prstGeom>
        </p:spPr>
      </p:pic>
      <p:sp>
        <p:nvSpPr>
          <p:cNvPr id="29" name="Shape 150">
            <a:extLst>
              <a:ext uri="{FF2B5EF4-FFF2-40B4-BE49-F238E27FC236}">
                <a16:creationId xmlns:a16="http://schemas.microsoft.com/office/drawing/2014/main" id="{EF83087C-A211-40AA-8487-6703E0178ADE}"/>
              </a:ext>
            </a:extLst>
          </p:cNvPr>
          <p:cNvSpPr/>
          <p:nvPr/>
        </p:nvSpPr>
        <p:spPr>
          <a:xfrm>
            <a:off x="1924346" y="4339684"/>
            <a:ext cx="517022" cy="308952"/>
          </a:xfrm>
          <a:prstGeom prst="rect">
            <a:avLst/>
          </a:prstGeom>
          <a:noFill/>
          <a:ln w="317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sz="140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Shape 150">
            <a:extLst>
              <a:ext uri="{FF2B5EF4-FFF2-40B4-BE49-F238E27FC236}">
                <a16:creationId xmlns:a16="http://schemas.microsoft.com/office/drawing/2014/main" id="{7F378583-0916-4AE6-83D1-8B84B500C3F0}"/>
              </a:ext>
            </a:extLst>
          </p:cNvPr>
          <p:cNvSpPr/>
          <p:nvPr/>
        </p:nvSpPr>
        <p:spPr>
          <a:xfrm>
            <a:off x="5404740" y="4369861"/>
            <a:ext cx="517022" cy="308952"/>
          </a:xfrm>
          <a:prstGeom prst="rect">
            <a:avLst/>
          </a:prstGeom>
          <a:noFill/>
          <a:ln w="317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sz="140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Shape 150">
            <a:extLst>
              <a:ext uri="{FF2B5EF4-FFF2-40B4-BE49-F238E27FC236}">
                <a16:creationId xmlns:a16="http://schemas.microsoft.com/office/drawing/2014/main" id="{A3BC2717-57E9-4315-9DCA-8D25CE16332A}"/>
              </a:ext>
            </a:extLst>
          </p:cNvPr>
          <p:cNvSpPr/>
          <p:nvPr/>
        </p:nvSpPr>
        <p:spPr>
          <a:xfrm>
            <a:off x="9498503" y="4339684"/>
            <a:ext cx="517022" cy="308952"/>
          </a:xfrm>
          <a:prstGeom prst="rect">
            <a:avLst/>
          </a:prstGeom>
          <a:noFill/>
          <a:ln w="3175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sz="140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67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#2 – while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40098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조건식과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반복할 내용으로 구성되어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779866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93910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조건문이 참일 동안 중괄호 안의 구문들이 실행됩니다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5396729"/>
            <a:ext cx="6942127" cy="462840"/>
            <a:chOff x="1080916" y="1753161"/>
            <a:chExt cx="7319190" cy="462840"/>
          </a:xfrm>
          <a:noFill/>
        </p:grpSpPr>
        <p:sp>
          <p:nvSpPr>
            <p:cNvPr id="2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410294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 검사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내용반복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조건식 검사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순으로 진행됩니다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AD49AF-45BE-46F6-8AF7-6778EE69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9" y="1963348"/>
            <a:ext cx="3769715" cy="2563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4EDBB-689A-4BFD-ADA8-51AE9886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73" y="2077054"/>
            <a:ext cx="5787827" cy="241159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7997E6-3A47-4C36-8E37-794A57A166E2}"/>
              </a:ext>
            </a:extLst>
          </p:cNvPr>
          <p:cNvSpPr/>
          <p:nvPr/>
        </p:nvSpPr>
        <p:spPr>
          <a:xfrm>
            <a:off x="6965925" y="2613122"/>
            <a:ext cx="996297" cy="3381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4D7663-1C3F-4D53-AF34-F3E9020D8785}"/>
              </a:ext>
            </a:extLst>
          </p:cNvPr>
          <p:cNvSpPr/>
          <p:nvPr/>
        </p:nvSpPr>
        <p:spPr>
          <a:xfrm>
            <a:off x="6410513" y="3068736"/>
            <a:ext cx="4904509" cy="779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1D1A7-EE7C-4654-9A33-2B38D5176EA5}"/>
              </a:ext>
            </a:extLst>
          </p:cNvPr>
          <p:cNvSpPr txBox="1"/>
          <p:nvPr/>
        </p:nvSpPr>
        <p:spPr>
          <a:xfrm>
            <a:off x="6889337" y="162311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 err="1">
                <a:solidFill>
                  <a:srgbClr val="FF0000"/>
                </a:solidFill>
              </a:rPr>
              <a:t>조건문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4252D5-8502-4708-B974-E7DF620A5FE9}"/>
              </a:ext>
            </a:extLst>
          </p:cNvPr>
          <p:cNvSpPr txBox="1"/>
          <p:nvPr/>
        </p:nvSpPr>
        <p:spPr>
          <a:xfrm>
            <a:off x="7321227" y="5006099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조건문이 참일 때 실행할 내용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49BAE2D-6404-4C13-B3A7-5BF45E886833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rot="16200000" flipV="1">
            <a:off x="7150583" y="2299631"/>
            <a:ext cx="620671" cy="631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5FF8542-07A7-4996-A3DC-DF0D25085691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rot="10800000" flipH="1" flipV="1">
            <a:off x="6410513" y="3458363"/>
            <a:ext cx="4304592" cy="1732401"/>
          </a:xfrm>
          <a:prstGeom prst="bentConnector5">
            <a:avLst>
              <a:gd name="adj1" fmla="val -5311"/>
              <a:gd name="adj2" fmla="val 55916"/>
              <a:gd name="adj3" fmla="val 10531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E75AD8-831A-4D08-9467-C58A500030DF}"/>
              </a:ext>
            </a:extLst>
          </p:cNvPr>
          <p:cNvGrpSpPr/>
          <p:nvPr/>
        </p:nvGrpSpPr>
        <p:grpSpPr>
          <a:xfrm>
            <a:off x="625971" y="6069352"/>
            <a:ext cx="8226270" cy="462840"/>
            <a:chOff x="1080916" y="1753161"/>
            <a:chExt cx="8673080" cy="462840"/>
          </a:xfrm>
          <a:noFill/>
        </p:grpSpPr>
        <p:sp>
          <p:nvSpPr>
            <p:cNvPr id="33" name="Shape 148">
              <a:extLst>
                <a:ext uri="{FF2B5EF4-FFF2-40B4-BE49-F238E27FC236}">
                  <a16:creationId xmlns:a16="http://schemas.microsoft.com/office/drawing/2014/main" id="{181FD0BC-6D24-478E-A943-40FD789391A9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34" name="Shape 149">
              <a:extLst>
                <a:ext uri="{FF2B5EF4-FFF2-40B4-BE49-F238E27FC236}">
                  <a16:creationId xmlns:a16="http://schemas.microsoft.com/office/drawing/2014/main" id="{798EA6F2-2817-4311-AB76-8E9EE9CA5B4A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5" name="Shape 150">
              <a:extLst>
                <a:ext uri="{FF2B5EF4-FFF2-40B4-BE49-F238E27FC236}">
                  <a16:creationId xmlns:a16="http://schemas.microsoft.com/office/drawing/2014/main" id="{9CE58D41-E18E-4B6F-AED7-3D800D2DBF4D}"/>
                </a:ext>
              </a:extLst>
            </p:cNvPr>
            <p:cNvSpPr/>
            <p:nvPr/>
          </p:nvSpPr>
          <p:spPr>
            <a:xfrm>
              <a:off x="1439302" y="1834788"/>
              <a:ext cx="8314694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While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 밖에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 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두고 값을 할당하는 초기식을 둘 수 있고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중괄호안의 구문에는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변화식을 둘 수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64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무한루프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859516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조건문이 계속 참이라면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프로그램이 멈추지 않고 계속 동작합니다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779866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62428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중간에 조건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만족시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빠져나오는 코드 작성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 break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작성하면 무한루프에서 빠져나옵니다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771BBA3A-A997-4F85-A587-87D08468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74" y="2072423"/>
            <a:ext cx="4946535" cy="2296030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BD2DA5D-B113-4F48-942C-8D6DA34F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70" y="1854245"/>
            <a:ext cx="5037056" cy="25142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51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Break, continue</a:t>
            </a:r>
            <a:endParaRPr lang="ko-KR" altLang="en-US" sz="2800" dirty="0">
              <a:solidFill>
                <a:srgbClr val="2D3C5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592571"/>
            <a:chOff x="1080916" y="1753161"/>
            <a:chExt cx="7319190" cy="592571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21336"/>
              <a:ext cx="3790377" cy="52439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Break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반복문을 중간에 멈추고 나갈 때 사용합니다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779866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12178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Continue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반복문을 건너뛸 때 사용합니다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6845CD9-8017-418A-80DA-C2ED3D9D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09" y="2209338"/>
            <a:ext cx="3156239" cy="1961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6F3EF7-A226-4C04-8BCE-A519EFC9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0586"/>
            <a:ext cx="2996897" cy="19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6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580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중첩된 </a:t>
            </a:r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(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이중 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for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2800" dirty="0">
              <a:solidFill>
                <a:srgbClr val="2D3C5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24485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안에 반복문이 들어가는 형태를 중첩 루프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루프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라고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4779866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96055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반복문이 두 개이므로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5396729"/>
            <a:ext cx="6942127" cy="462840"/>
            <a:chOff x="1080916" y="1753161"/>
            <a:chExt cx="7319190" cy="462840"/>
          </a:xfrm>
          <a:noFill/>
        </p:grpSpPr>
        <p:sp>
          <p:nvSpPr>
            <p:cNvPr id="2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12301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바깥쪽 루프를 결정하는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값이 먼저 정해지고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j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해당하는 안쪽루프가 작동합니다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E75AD8-831A-4D08-9467-C58A500030DF}"/>
              </a:ext>
            </a:extLst>
          </p:cNvPr>
          <p:cNvGrpSpPr/>
          <p:nvPr/>
        </p:nvGrpSpPr>
        <p:grpSpPr>
          <a:xfrm>
            <a:off x="625971" y="6069352"/>
            <a:ext cx="11205932" cy="462840"/>
            <a:chOff x="1080916" y="1753161"/>
            <a:chExt cx="11814581" cy="462840"/>
          </a:xfrm>
          <a:noFill/>
        </p:grpSpPr>
        <p:sp>
          <p:nvSpPr>
            <p:cNvPr id="33" name="Shape 148">
              <a:extLst>
                <a:ext uri="{FF2B5EF4-FFF2-40B4-BE49-F238E27FC236}">
                  <a16:creationId xmlns:a16="http://schemas.microsoft.com/office/drawing/2014/main" id="{181FD0BC-6D24-478E-A943-40FD789391A9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34" name="Shape 149">
              <a:extLst>
                <a:ext uri="{FF2B5EF4-FFF2-40B4-BE49-F238E27FC236}">
                  <a16:creationId xmlns:a16="http://schemas.microsoft.com/office/drawing/2014/main" id="{798EA6F2-2817-4311-AB76-8E9EE9CA5B4A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35" name="Shape 150">
              <a:extLst>
                <a:ext uri="{FF2B5EF4-FFF2-40B4-BE49-F238E27FC236}">
                  <a16:creationId xmlns:a16="http://schemas.microsoft.com/office/drawing/2014/main" id="{9CE58D41-E18E-4B6F-AED7-3D800D2DBF4D}"/>
                </a:ext>
              </a:extLst>
            </p:cNvPr>
            <p:cNvSpPr/>
            <p:nvPr/>
          </p:nvSpPr>
          <p:spPr>
            <a:xfrm>
              <a:off x="1439302" y="1834788"/>
              <a:ext cx="1145619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=0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상태에서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j=0,-&gt;j=1,-&gt;j=2,-&gt;j=3,-&gt;j=4,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j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루프가 끝나므로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값이 바뀌어 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=1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상태로 바뀌고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j=0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j=4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반복합니다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r>
                <a:rPr lang="en-US" altLang="ko-KR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=4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상태가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될때까지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반복합니다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6265FB91-C6F9-4772-9D08-A4218C78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1" y="2098281"/>
            <a:ext cx="4893686" cy="23850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B1E0E4-F22C-4ACB-8006-CEB1BB98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01" y="2107680"/>
            <a:ext cx="5663928" cy="24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8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704792"/>
            <a:ext cx="7993094" cy="647506"/>
            <a:chOff x="1080916" y="1660829"/>
            <a:chExt cx="8427240" cy="647506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1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27523" y="1788622"/>
              <a:ext cx="7780633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조건문은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특정 조건을 만족했을 때 코드를 실행하도록 하는 문법입니다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2892689"/>
            <a:ext cx="8907965" cy="647506"/>
            <a:chOff x="1080916" y="1660829"/>
            <a:chExt cx="9391803" cy="647506"/>
          </a:xfrm>
          <a:noFill/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2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17591" y="1788622"/>
              <a:ext cx="8755128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조건문을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이용하면 조건의 참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거짓에 따라 서로 다른 작업을 수행할 수 있습니다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0" y="4277744"/>
            <a:ext cx="7010073" cy="647506"/>
            <a:chOff x="1080916" y="1660829"/>
            <a:chExt cx="7390826" cy="647506"/>
          </a:xfrm>
          <a:noFill/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32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660829"/>
              <a:ext cx="497444" cy="647506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600" dirty="0">
                  <a:solidFill>
                    <a:srgbClr val="FF0000"/>
                  </a:solidFill>
                </a:rPr>
                <a:t>0</a:t>
              </a:r>
              <a:r>
                <a:rPr lang="en-US" sz="3600" dirty="0">
                  <a:solidFill>
                    <a:srgbClr val="FF0000"/>
                  </a:solidFill>
                </a:rPr>
                <a:t>3</a:t>
              </a:r>
              <a:endParaRPr sz="3600" dirty="0">
                <a:solidFill>
                  <a:srgbClr val="FF0000"/>
                </a:solidFill>
              </a:endParaRPr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707652" y="1788622"/>
              <a:ext cx="6764090" cy="401285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조건문의 종류에는 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if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2. if-else 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3. switch</a:t>
              </a:r>
              <a:r>
                <a:rPr lang="ko-KR" altLang="en-US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 등이 있습니다</a:t>
              </a:r>
              <a:r>
                <a:rPr lang="en-US" altLang="ko-KR" sz="20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56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endParaRPr lang="ko-KR" altLang="en-US" sz="2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no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98655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56675" y="1834788"/>
              <a:ext cx="5387021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버스 카드 요금을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연령에 따라 차등 부과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할 때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조건문을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활용할 수 있겠죠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2" y="2110728"/>
            <a:ext cx="7355429" cy="39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#1 - if 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 dirty="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034424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간단한 단일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문에 대해서 알아보도록 하겠습니다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3292913"/>
            <a:ext cx="6942127" cy="462840"/>
            <a:chOff x="1080916" y="1753161"/>
            <a:chExt cx="7319190" cy="462840"/>
          </a:xfrm>
          <a:noFill/>
        </p:grpSpPr>
        <p:sp>
          <p:nvSpPr>
            <p:cNvPr id="14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057930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소괄호 안의 조건이 참일 경우에 중괄호 안의 내용을 수행하게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3765464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26006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반대로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거짓이라면 중괄호 안의 내용을 수행하지 않고 그냥 넘어가겠죠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26C703E-3005-4A72-957B-EAFFD9E8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965066"/>
            <a:ext cx="7134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#1 - if 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 dirty="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26175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이해하기 더 쉽도록 약식 코드로 보면 다음과 같이 생각할 수 있겠습니다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3417766"/>
            <a:ext cx="6942127" cy="462840"/>
            <a:chOff x="1080916" y="1753161"/>
            <a:chExt cx="7319190" cy="462840"/>
          </a:xfrm>
          <a:noFill/>
        </p:grpSpPr>
        <p:sp>
          <p:nvSpPr>
            <p:cNvPr id="14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13653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추우면 보일러를 틀고서 잠을 자는 것이고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그렇지 않다면 그냥 잠을 잔다는 것입니다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1" y="4026867"/>
            <a:ext cx="7070758" cy="715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1" y="4997314"/>
            <a:ext cx="7115450" cy="1375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DBAFC7-DB6B-4F41-8324-AE0F13F07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00" y="2035376"/>
            <a:ext cx="7038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#1 - if 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 dirty="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6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260665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코드 사례를 통해 살펴 봅시다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4983426"/>
            <a:ext cx="6942127" cy="462840"/>
            <a:chOff x="1080916" y="1753161"/>
            <a:chExt cx="7319190" cy="462840"/>
          </a:xfrm>
          <a:noFill/>
        </p:grpSpPr>
        <p:sp>
          <p:nvSpPr>
            <p:cNvPr id="14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6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7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18112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num1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입력되는 숫자에 따라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출력값이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달라질 것입니다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EE9ADC0-4CC4-4FD5-B483-66C6C091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986030"/>
            <a:ext cx="5180881" cy="277904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56F3C0-E021-4847-9DD5-733073776C20}"/>
              </a:ext>
            </a:extLst>
          </p:cNvPr>
          <p:cNvGrpSpPr/>
          <p:nvPr/>
        </p:nvGrpSpPr>
        <p:grpSpPr>
          <a:xfrm>
            <a:off x="607852" y="5504213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8A6C55CF-5140-46EA-9376-32ADD141D2A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D9E8B2AC-004F-4E4D-AA3C-CC3046E274E5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8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1893A11C-4C44-4AB0-ACC9-061228E7CE15}"/>
                </a:ext>
              </a:extLst>
            </p:cNvPr>
            <p:cNvSpPr/>
            <p:nvPr/>
          </p:nvSpPr>
          <p:spPr>
            <a:xfrm>
              <a:off x="1439302" y="1834788"/>
              <a:ext cx="5335102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입력한다면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“10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숫자입니다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문구가 전부 출력됩니다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38AF43-7C34-41AE-9F01-0148E212E4A2}"/>
              </a:ext>
            </a:extLst>
          </p:cNvPr>
          <p:cNvGrpSpPr/>
          <p:nvPr/>
        </p:nvGrpSpPr>
        <p:grpSpPr>
          <a:xfrm>
            <a:off x="602378" y="6024994"/>
            <a:ext cx="6942127" cy="462840"/>
            <a:chOff x="1080916" y="1753161"/>
            <a:chExt cx="7319190" cy="462840"/>
          </a:xfrm>
          <a:noFill/>
        </p:grpSpPr>
        <p:sp>
          <p:nvSpPr>
            <p:cNvPr id="23" name="Shape 148">
              <a:extLst>
                <a:ext uri="{FF2B5EF4-FFF2-40B4-BE49-F238E27FC236}">
                  <a16:creationId xmlns:a16="http://schemas.microsoft.com/office/drawing/2014/main" id="{7F3341D4-149C-4CB8-A801-4D99780504A0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4" name="Shape 149">
              <a:extLst>
                <a:ext uri="{FF2B5EF4-FFF2-40B4-BE49-F238E27FC236}">
                  <a16:creationId xmlns:a16="http://schemas.microsoft.com/office/drawing/2014/main" id="{FC914030-8D44-40EA-A804-327C9116A6A2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altLang="ko-KR" sz="2400" dirty="0">
                  <a:solidFill>
                    <a:srgbClr val="FF0000"/>
                  </a:solidFill>
                </a:rPr>
                <a:t>9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Shape 150">
              <a:extLst>
                <a:ext uri="{FF2B5EF4-FFF2-40B4-BE49-F238E27FC236}">
                  <a16:creationId xmlns:a16="http://schemas.microsoft.com/office/drawing/2014/main" id="{8B522DD3-9640-43DA-90CD-9EDA0C6D02A6}"/>
                </a:ext>
              </a:extLst>
            </p:cNvPr>
            <p:cNvSpPr/>
            <p:nvPr/>
          </p:nvSpPr>
          <p:spPr>
            <a:xfrm>
              <a:off x="1439302" y="1834788"/>
              <a:ext cx="524992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아닌 다른 숫자를 입력한다면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숫자입니다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문구만 출력됩니다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84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#2 – if ~ else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055071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if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조건이 참인 경우와 거짓인 경우 각각에 대해 수행할 내용을 지시할 수 있습니다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3903172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5017368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소괄호 안 내용이 참이면 첫 중괄호 안의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A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영역을 수행하도록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4472904"/>
            <a:ext cx="6942127" cy="462840"/>
            <a:chOff x="1080916" y="1753161"/>
            <a:chExt cx="7319190" cy="462840"/>
          </a:xfrm>
          <a:noFill/>
        </p:grpSpPr>
        <p:sp>
          <p:nvSpPr>
            <p:cNvPr id="2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977145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반대로 거짓이라면 두 번째 중괄호 안의 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영역을 수행하도록 합니다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C98EE3-8233-4D08-92D7-42DD22D9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979896"/>
            <a:ext cx="7010400" cy="154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56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2" y="652854"/>
            <a:ext cx="418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조건문</a:t>
            </a:r>
            <a:r>
              <a:rPr lang="en-US" altLang="ko-KR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#2 – if ~ else</a:t>
            </a:r>
            <a:r>
              <a:rPr lang="ko-KR" altLang="en-US" sz="2800" dirty="0">
                <a:solidFill>
                  <a:srgbClr val="2D3C5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  <a:noFill/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4199713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쉬운 이해를 위해 약식 코드를 통해 보면 다음과 같습니다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1" y="3802224"/>
            <a:ext cx="6942127" cy="462840"/>
            <a:chOff x="1080916" y="1753161"/>
            <a:chExt cx="7319190" cy="462840"/>
          </a:xfrm>
          <a:noFill/>
        </p:grpSpPr>
        <p:sp>
          <p:nvSpPr>
            <p:cNvPr id="19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grpFill/>
            <a:ln w="3175">
              <a:noFill/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0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331817" cy="462840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707777" cy="308952"/>
            </a:xfrm>
            <a:prstGeom prst="rect">
              <a:avLst/>
            </a:prstGeom>
            <a:grpFill/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치킨이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땡기면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치킨을 시켜 먹고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겜방을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그렇지 않다면 그냥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집밥을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먹고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겜방을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갑니다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1" y="4213123"/>
            <a:ext cx="6971772" cy="681198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3" y="5095796"/>
            <a:ext cx="6958420" cy="14689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10655B-632C-4742-91FB-755AF348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23" y="1939334"/>
            <a:ext cx="6180560" cy="17529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71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</TotalTime>
  <Words>1017</Words>
  <Application>Microsoft Office PowerPoint</Application>
  <PresentationFormat>와이드스크린</PresentationFormat>
  <Paragraphs>151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Adobe 고딕 Std B</vt:lpstr>
      <vt:lpstr>맑은 고딕</vt:lpstr>
      <vt:lpstr>Arial</vt:lpstr>
      <vt:lpstr>서울남산체 B</vt:lpstr>
      <vt:lpstr>Dinbol</vt:lpstr>
      <vt:lpstr>서울남산 장체 L</vt:lpstr>
      <vt:lpstr>Apple SD 산돌고딕 Neo 세미볼드체</vt:lpstr>
      <vt:lpstr>Office 테마</vt:lpstr>
      <vt:lpstr>초심자들을 위한 C언어 세션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131</cp:revision>
  <dcterms:created xsi:type="dcterms:W3CDTF">2020-03-07T07:12:46Z</dcterms:created>
  <dcterms:modified xsi:type="dcterms:W3CDTF">2020-04-13T01:27:39Z</dcterms:modified>
</cp:coreProperties>
</file>